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KG Blank Space Solid" panose="02000000000000000000" pitchFamily="2" charset="0"/>
      <p:regular r:id="rId13"/>
    </p:embeddedFont>
    <p:embeddedFont>
      <p:font typeface="KG Neatly Printed" panose="02000506000000020003" pitchFamily="2" charset="0"/>
      <p:regular r:id="rId14"/>
    </p:embeddedFont>
    <p:embeddedFont>
      <p:font typeface="Poppins" panose="00000500000000000000" pitchFamily="2" charset="0"/>
      <p:regular r:id="rId15"/>
      <p:bold r:id="rId16"/>
      <p:italic r:id="rId17"/>
      <p:boldItalic r:id="rId18"/>
    </p:embeddedFont>
    <p:embeddedFont>
      <p:font typeface="Poppins Bold" panose="00000800000000000000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41DE"/>
    <a:srgbClr val="3C312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6" d="100"/>
          <a:sy n="26" d="100"/>
        </p:scale>
        <p:origin x="72" y="4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teacherspayteachers.com/Product/5th-Grade-Math-Games-Matching-Puzzles-Math-Centers-Entire-Year-Bundle-5134754?utm_source=CCE%20Preview%20Upgrade%20&amp;utm_campaign=Matching%20Puzzles%20Game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83590" y="6208786"/>
            <a:ext cx="8704410" cy="3049514"/>
            <a:chOff x="0" y="0"/>
            <a:chExt cx="2292520" cy="8031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2520" cy="803164"/>
            </a:xfrm>
            <a:custGeom>
              <a:avLst/>
              <a:gdLst/>
              <a:ahLst/>
              <a:cxnLst/>
              <a:rect l="l" t="t" r="r" b="b"/>
              <a:pathLst>
                <a:path w="2292520" h="803164">
                  <a:moveTo>
                    <a:pt x="0" y="0"/>
                  </a:moveTo>
                  <a:lnTo>
                    <a:pt x="2292520" y="0"/>
                  </a:lnTo>
                  <a:lnTo>
                    <a:pt x="2292520" y="803164"/>
                  </a:lnTo>
                  <a:lnTo>
                    <a:pt x="0" y="803164"/>
                  </a:lnTo>
                  <a:close/>
                </a:path>
              </a:pathLst>
            </a:custGeom>
            <a:solidFill>
              <a:srgbClr val="1BC6FF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292520" cy="8412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1639967">
            <a:off x="16446993" y="5902082"/>
            <a:ext cx="2177103" cy="4114800"/>
          </a:xfrm>
          <a:custGeom>
            <a:avLst/>
            <a:gdLst/>
            <a:ahLst/>
            <a:cxnLst/>
            <a:rect l="l" t="t" r="r" b="b"/>
            <a:pathLst>
              <a:path w="2177103" h="4114800">
                <a:moveTo>
                  <a:pt x="0" y="0"/>
                </a:moveTo>
                <a:lnTo>
                  <a:pt x="2177104" y="0"/>
                </a:lnTo>
                <a:lnTo>
                  <a:pt x="21771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TextBox 6"/>
          <p:cNvSpPr txBox="1"/>
          <p:nvPr/>
        </p:nvSpPr>
        <p:spPr>
          <a:xfrm>
            <a:off x="15348939" y="9780452"/>
            <a:ext cx="3820722" cy="425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17"/>
              </a:lnSpc>
            </a:pPr>
            <a:r>
              <a:rPr lang="en-US" sz="2369">
                <a:solidFill>
                  <a:srgbClr val="000000"/>
                </a:solidFill>
                <a:latin typeface="KG Neatly Printed"/>
              </a:rPr>
              <a:t>© Chloe Campbell </a:t>
            </a:r>
          </a:p>
        </p:txBody>
      </p:sp>
      <p:sp>
        <p:nvSpPr>
          <p:cNvPr id="7" name="AutoShape 7"/>
          <p:cNvSpPr/>
          <p:nvPr/>
        </p:nvSpPr>
        <p:spPr>
          <a:xfrm>
            <a:off x="-244863" y="0"/>
            <a:ext cx="18532863" cy="0"/>
          </a:xfrm>
          <a:prstGeom prst="line">
            <a:avLst/>
          </a:prstGeom>
          <a:ln w="1619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/>
          </a:p>
        </p:txBody>
      </p:sp>
      <p:sp>
        <p:nvSpPr>
          <p:cNvPr id="8" name="AutoShape 8"/>
          <p:cNvSpPr/>
          <p:nvPr/>
        </p:nvSpPr>
        <p:spPr>
          <a:xfrm>
            <a:off x="0" y="10287000"/>
            <a:ext cx="18532863" cy="0"/>
          </a:xfrm>
          <a:prstGeom prst="line">
            <a:avLst/>
          </a:prstGeom>
          <a:ln w="1619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/>
          </a:p>
        </p:txBody>
      </p:sp>
      <p:sp>
        <p:nvSpPr>
          <p:cNvPr id="9" name="AutoShape 9"/>
          <p:cNvSpPr/>
          <p:nvPr/>
        </p:nvSpPr>
        <p:spPr>
          <a:xfrm flipV="1">
            <a:off x="0" y="38100"/>
            <a:ext cx="0" cy="10287000"/>
          </a:xfrm>
          <a:prstGeom prst="line">
            <a:avLst/>
          </a:prstGeom>
          <a:ln w="1619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/>
          </a:p>
        </p:txBody>
      </p:sp>
      <p:sp>
        <p:nvSpPr>
          <p:cNvPr id="10" name="AutoShape 10"/>
          <p:cNvSpPr/>
          <p:nvPr/>
        </p:nvSpPr>
        <p:spPr>
          <a:xfrm flipV="1">
            <a:off x="18288000" y="0"/>
            <a:ext cx="0" cy="10287000"/>
          </a:xfrm>
          <a:prstGeom prst="line">
            <a:avLst/>
          </a:prstGeom>
          <a:ln w="1619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/>
          </a:p>
        </p:txBody>
      </p:sp>
      <p:sp>
        <p:nvSpPr>
          <p:cNvPr id="12" name="TextBox 12"/>
          <p:cNvSpPr txBox="1"/>
          <p:nvPr/>
        </p:nvSpPr>
        <p:spPr>
          <a:xfrm>
            <a:off x="9843481" y="6555793"/>
            <a:ext cx="7692064" cy="2660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35"/>
              </a:lnSpc>
            </a:pPr>
            <a:r>
              <a:rPr lang="en-US" sz="12935" b="1" dirty="0">
                <a:ln w="28575">
                  <a:solidFill>
                    <a:srgbClr val="3C312F"/>
                  </a:solidFill>
                  <a:prstDash val="solid"/>
                </a:ln>
                <a:solidFill>
                  <a:schemeClr val="bg1"/>
                </a:solidFill>
                <a:latin typeface="KG Blank Space Solid"/>
              </a:rPr>
              <a:t>SCROLL</a:t>
            </a:r>
          </a:p>
          <a:p>
            <a:pPr algn="ctr">
              <a:lnSpc>
                <a:spcPts val="7536"/>
              </a:lnSpc>
            </a:pPr>
            <a:r>
              <a:rPr lang="en-US" sz="7536" dirty="0">
                <a:solidFill>
                  <a:srgbClr val="FFFFFF"/>
                </a:solidFill>
                <a:latin typeface="KG Neatly Printed"/>
              </a:rPr>
              <a:t>to take a look inside!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743368" y="2219643"/>
            <a:ext cx="8384854" cy="3790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45"/>
              </a:lnSpc>
            </a:pPr>
            <a:r>
              <a:rPr lang="en-US" sz="12454">
                <a:solidFill>
                  <a:srgbClr val="FD41DE"/>
                </a:solidFill>
                <a:latin typeface="KG Blank Space Solid"/>
              </a:rPr>
              <a:t>Matching Puzzles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743368" y="2219643"/>
            <a:ext cx="8384854" cy="3790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45"/>
              </a:lnSpc>
            </a:pPr>
            <a:r>
              <a:rPr lang="en-US" sz="12454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D41DE"/>
                </a:solidFill>
                <a:latin typeface="KG Blank Space Solid"/>
              </a:rPr>
              <a:t>Matching Puzzles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59151" y="273101"/>
            <a:ext cx="18014560" cy="17456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945"/>
              </a:lnSpc>
            </a:pPr>
            <a:r>
              <a:rPr lang="en-US" sz="115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latin typeface="KG Blank Space Solid"/>
              </a:rPr>
              <a:t>CALCULATING VOLUME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A8FB88-DFB1-1C12-767B-6DC0F124FB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76016" y="1663612"/>
            <a:ext cx="6248927" cy="83319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8288000" y="0"/>
            <a:ext cx="0" cy="10287000"/>
          </a:xfrm>
          <a:prstGeom prst="line">
            <a:avLst/>
          </a:prstGeom>
          <a:ln w="1619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/>
          </a:p>
        </p:txBody>
      </p:sp>
      <p:sp>
        <p:nvSpPr>
          <p:cNvPr id="4" name="AutoShape 4"/>
          <p:cNvSpPr/>
          <p:nvPr/>
        </p:nvSpPr>
        <p:spPr>
          <a:xfrm>
            <a:off x="0" y="10287000"/>
            <a:ext cx="18532863" cy="0"/>
          </a:xfrm>
          <a:prstGeom prst="line">
            <a:avLst/>
          </a:prstGeom>
          <a:ln w="1619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/>
          </a:p>
        </p:txBody>
      </p:sp>
      <p:sp>
        <p:nvSpPr>
          <p:cNvPr id="5" name="TextBox 5"/>
          <p:cNvSpPr txBox="1"/>
          <p:nvPr/>
        </p:nvSpPr>
        <p:spPr>
          <a:xfrm>
            <a:off x="-244863" y="180975"/>
            <a:ext cx="9458329" cy="5338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86"/>
              </a:lnSpc>
            </a:pPr>
            <a:r>
              <a:rPr lang="en-US" sz="131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D41DE"/>
                </a:solidFill>
                <a:latin typeface="KG Blank Space Solid"/>
              </a:rPr>
              <a:t>20 Problems Included</a:t>
            </a:r>
          </a:p>
        </p:txBody>
      </p:sp>
      <p:sp>
        <p:nvSpPr>
          <p:cNvPr id="6" name="AutoShape 6"/>
          <p:cNvSpPr/>
          <p:nvPr/>
        </p:nvSpPr>
        <p:spPr>
          <a:xfrm>
            <a:off x="-244863" y="0"/>
            <a:ext cx="18532863" cy="0"/>
          </a:xfrm>
          <a:prstGeom prst="line">
            <a:avLst/>
          </a:prstGeom>
          <a:ln w="1619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/>
          </a:p>
        </p:txBody>
      </p:sp>
      <p:sp>
        <p:nvSpPr>
          <p:cNvPr id="7" name="AutoShape 7"/>
          <p:cNvSpPr/>
          <p:nvPr/>
        </p:nvSpPr>
        <p:spPr>
          <a:xfrm flipV="1">
            <a:off x="7387" y="80962"/>
            <a:ext cx="0" cy="10287000"/>
          </a:xfrm>
          <a:prstGeom prst="line">
            <a:avLst/>
          </a:prstGeom>
          <a:ln w="1619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/>
          </a:p>
        </p:txBody>
      </p:sp>
      <p:sp>
        <p:nvSpPr>
          <p:cNvPr id="8" name="Freeform 8"/>
          <p:cNvSpPr/>
          <p:nvPr/>
        </p:nvSpPr>
        <p:spPr>
          <a:xfrm flipV="1">
            <a:off x="926205" y="5953974"/>
            <a:ext cx="7315200" cy="3304326"/>
          </a:xfrm>
          <a:custGeom>
            <a:avLst/>
            <a:gdLst/>
            <a:ahLst/>
            <a:cxnLst/>
            <a:rect l="l" t="t" r="r" b="b"/>
            <a:pathLst>
              <a:path w="7315200" h="3304326">
                <a:moveTo>
                  <a:pt x="0" y="3304326"/>
                </a:moveTo>
                <a:lnTo>
                  <a:pt x="7315200" y="3304326"/>
                </a:lnTo>
                <a:lnTo>
                  <a:pt x="7315200" y="0"/>
                </a:lnTo>
                <a:lnTo>
                  <a:pt x="0" y="0"/>
                </a:lnTo>
                <a:lnTo>
                  <a:pt x="0" y="33043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9" name="TextBox 9"/>
          <p:cNvSpPr txBox="1"/>
          <p:nvPr/>
        </p:nvSpPr>
        <p:spPr>
          <a:xfrm>
            <a:off x="373957" y="9762852"/>
            <a:ext cx="3820722" cy="425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17"/>
              </a:lnSpc>
            </a:pPr>
            <a:r>
              <a:rPr lang="en-US" sz="2369">
                <a:solidFill>
                  <a:srgbClr val="000000"/>
                </a:solidFill>
                <a:latin typeface="KG Neatly Printed"/>
              </a:rPr>
              <a:t>© Chloe Campbell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A483E4-FF01-FB11-8068-E4C57F74EB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521" y="914040"/>
            <a:ext cx="6907900" cy="92105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87" y="0"/>
            <a:ext cx="18280613" cy="1873162"/>
            <a:chOff x="0" y="0"/>
            <a:chExt cx="4814647" cy="4933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4647" cy="493343"/>
            </a:xfrm>
            <a:custGeom>
              <a:avLst/>
              <a:gdLst/>
              <a:ahLst/>
              <a:cxnLst/>
              <a:rect l="l" t="t" r="r" b="b"/>
              <a:pathLst>
                <a:path w="4814647" h="493343">
                  <a:moveTo>
                    <a:pt x="0" y="0"/>
                  </a:moveTo>
                  <a:lnTo>
                    <a:pt x="4814647" y="0"/>
                  </a:lnTo>
                  <a:lnTo>
                    <a:pt x="4814647" y="493343"/>
                  </a:lnTo>
                  <a:lnTo>
                    <a:pt x="0" y="493343"/>
                  </a:lnTo>
                  <a:close/>
                </a:path>
              </a:pathLst>
            </a:custGeom>
            <a:solidFill>
              <a:srgbClr val="FD41DE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4647" cy="5219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-80962" y="-82648"/>
            <a:ext cx="18288000" cy="1861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99"/>
              </a:lnSpc>
            </a:pPr>
            <a:r>
              <a:rPr lang="en-US" sz="11499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KG Blank Space Solid"/>
              </a:rPr>
              <a:t>What's Included?</a:t>
            </a:r>
          </a:p>
        </p:txBody>
      </p:sp>
      <p:sp>
        <p:nvSpPr>
          <p:cNvPr id="6" name="AutoShape 6"/>
          <p:cNvSpPr/>
          <p:nvPr/>
        </p:nvSpPr>
        <p:spPr>
          <a:xfrm flipV="1">
            <a:off x="7387" y="80962"/>
            <a:ext cx="0" cy="10287000"/>
          </a:xfrm>
          <a:prstGeom prst="line">
            <a:avLst/>
          </a:prstGeom>
          <a:ln w="1619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/>
          </a:p>
        </p:txBody>
      </p:sp>
      <p:sp>
        <p:nvSpPr>
          <p:cNvPr id="7" name="AutoShape 7"/>
          <p:cNvSpPr/>
          <p:nvPr/>
        </p:nvSpPr>
        <p:spPr>
          <a:xfrm>
            <a:off x="-244863" y="0"/>
            <a:ext cx="18532863" cy="0"/>
          </a:xfrm>
          <a:prstGeom prst="line">
            <a:avLst/>
          </a:prstGeom>
          <a:ln w="1619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/>
          </a:p>
        </p:txBody>
      </p:sp>
      <p:sp>
        <p:nvSpPr>
          <p:cNvPr id="8" name="AutoShape 8"/>
          <p:cNvSpPr/>
          <p:nvPr/>
        </p:nvSpPr>
        <p:spPr>
          <a:xfrm flipV="1">
            <a:off x="18288000" y="0"/>
            <a:ext cx="0" cy="10287000"/>
          </a:xfrm>
          <a:prstGeom prst="line">
            <a:avLst/>
          </a:prstGeom>
          <a:ln w="1619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/>
          </a:p>
        </p:txBody>
      </p:sp>
      <p:sp>
        <p:nvSpPr>
          <p:cNvPr id="9" name="AutoShape 9"/>
          <p:cNvSpPr/>
          <p:nvPr/>
        </p:nvSpPr>
        <p:spPr>
          <a:xfrm>
            <a:off x="0" y="10287000"/>
            <a:ext cx="18532863" cy="0"/>
          </a:xfrm>
          <a:prstGeom prst="line">
            <a:avLst/>
          </a:prstGeom>
          <a:ln w="1619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/>
          </a:p>
        </p:txBody>
      </p:sp>
      <p:sp>
        <p:nvSpPr>
          <p:cNvPr id="10" name="TextBox 10"/>
          <p:cNvSpPr txBox="1"/>
          <p:nvPr/>
        </p:nvSpPr>
        <p:spPr>
          <a:xfrm>
            <a:off x="7387" y="2217659"/>
            <a:ext cx="18207037" cy="8069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26692" lvl="1" indent="-563346">
              <a:lnSpc>
                <a:spcPts val="5949"/>
              </a:lnSpc>
              <a:buFont typeface="Arial"/>
              <a:buChar char="•"/>
            </a:pPr>
            <a:r>
              <a:rPr lang="en-US" sz="5218">
                <a:solidFill>
                  <a:srgbClr val="FD41DE"/>
                </a:solidFill>
                <a:latin typeface="KG Blank Space Solid"/>
              </a:rPr>
              <a:t>Teacher Directions</a:t>
            </a:r>
            <a:r>
              <a:rPr lang="en-US" sz="5218">
                <a:solidFill>
                  <a:srgbClr val="000000"/>
                </a:solidFill>
                <a:latin typeface="KG Blank Space Solid"/>
              </a:rPr>
              <a:t> to make implementation easy for you!  </a:t>
            </a:r>
          </a:p>
          <a:p>
            <a:pPr>
              <a:lnSpc>
                <a:spcPts val="3419"/>
              </a:lnSpc>
            </a:pPr>
            <a:endParaRPr lang="en-US" sz="5218">
              <a:solidFill>
                <a:srgbClr val="000000"/>
              </a:solidFill>
              <a:latin typeface="KG Blank Space Solid"/>
            </a:endParaRPr>
          </a:p>
          <a:p>
            <a:pPr marL="1126692" lvl="1" indent="-563346">
              <a:lnSpc>
                <a:spcPts val="5949"/>
              </a:lnSpc>
              <a:buFont typeface="Arial"/>
              <a:buChar char="•"/>
            </a:pPr>
            <a:r>
              <a:rPr lang="en-US" sz="5218">
                <a:solidFill>
                  <a:srgbClr val="FD41DE"/>
                </a:solidFill>
                <a:latin typeface="KG Blank Space Solid"/>
              </a:rPr>
              <a:t>20 Matching Puzzles</a:t>
            </a:r>
            <a:r>
              <a:rPr lang="en-US" sz="5218">
                <a:solidFill>
                  <a:srgbClr val="000000"/>
                </a:solidFill>
                <a:latin typeface="KG Blank Space Solid"/>
              </a:rPr>
              <a:t> to give your students extra practice </a:t>
            </a:r>
          </a:p>
          <a:p>
            <a:pPr>
              <a:lnSpc>
                <a:spcPts val="3419"/>
              </a:lnSpc>
            </a:pPr>
            <a:endParaRPr lang="en-US" sz="5218">
              <a:solidFill>
                <a:srgbClr val="000000"/>
              </a:solidFill>
              <a:latin typeface="KG Blank Space Solid"/>
            </a:endParaRPr>
          </a:p>
          <a:p>
            <a:pPr marL="1126692" lvl="1" indent="-563346">
              <a:lnSpc>
                <a:spcPts val="5949"/>
              </a:lnSpc>
              <a:buFont typeface="Arial"/>
              <a:buChar char="•"/>
            </a:pPr>
            <a:r>
              <a:rPr lang="en-US" sz="5218">
                <a:solidFill>
                  <a:srgbClr val="FD41DE"/>
                </a:solidFill>
                <a:latin typeface="KG Blank Space Solid"/>
              </a:rPr>
              <a:t>Student Recording Sheet</a:t>
            </a:r>
            <a:r>
              <a:rPr lang="en-US" sz="5218">
                <a:solidFill>
                  <a:srgbClr val="000000"/>
                </a:solidFill>
                <a:latin typeface="KG Blank Space Solid"/>
              </a:rPr>
              <a:t> to hold students accountable</a:t>
            </a:r>
          </a:p>
          <a:p>
            <a:pPr>
              <a:lnSpc>
                <a:spcPts val="3419"/>
              </a:lnSpc>
            </a:pPr>
            <a:endParaRPr lang="en-US" sz="5218">
              <a:solidFill>
                <a:srgbClr val="000000"/>
              </a:solidFill>
              <a:latin typeface="KG Blank Space Solid"/>
            </a:endParaRPr>
          </a:p>
          <a:p>
            <a:pPr marL="1126692" lvl="1" indent="-563346">
              <a:lnSpc>
                <a:spcPts val="5949"/>
              </a:lnSpc>
              <a:buFont typeface="Arial"/>
              <a:buChar char="•"/>
            </a:pPr>
            <a:r>
              <a:rPr lang="en-US" sz="5218">
                <a:solidFill>
                  <a:srgbClr val="FD41DE"/>
                </a:solidFill>
                <a:latin typeface="KG Blank Space Solid"/>
              </a:rPr>
              <a:t>Teacher Answer Key</a:t>
            </a:r>
            <a:r>
              <a:rPr lang="en-US" sz="5218">
                <a:solidFill>
                  <a:srgbClr val="000000"/>
                </a:solidFill>
                <a:latin typeface="KG Blank Space Solid"/>
              </a:rPr>
              <a:t> so you can easily check student answers  </a:t>
            </a:r>
          </a:p>
          <a:p>
            <a:pPr>
              <a:lnSpc>
                <a:spcPts val="5949"/>
              </a:lnSpc>
            </a:pPr>
            <a:endParaRPr lang="en-US" sz="5218">
              <a:solidFill>
                <a:srgbClr val="000000"/>
              </a:solidFill>
              <a:latin typeface="KG Blank Space Soli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73957" y="9762852"/>
            <a:ext cx="3820722" cy="425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17"/>
              </a:lnSpc>
            </a:pPr>
            <a:r>
              <a:rPr lang="en-US" sz="2369">
                <a:solidFill>
                  <a:srgbClr val="000000"/>
                </a:solidFill>
                <a:latin typeface="KG Neatly Printed"/>
              </a:rPr>
              <a:t>© Chloe Campbell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87" y="0"/>
            <a:ext cx="18280613" cy="1873162"/>
            <a:chOff x="0" y="0"/>
            <a:chExt cx="4814647" cy="4933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4647" cy="493343"/>
            </a:xfrm>
            <a:custGeom>
              <a:avLst/>
              <a:gdLst/>
              <a:ahLst/>
              <a:cxnLst/>
              <a:rect l="l" t="t" r="r" b="b"/>
              <a:pathLst>
                <a:path w="4814647" h="493343">
                  <a:moveTo>
                    <a:pt x="0" y="0"/>
                  </a:moveTo>
                  <a:lnTo>
                    <a:pt x="4814647" y="0"/>
                  </a:lnTo>
                  <a:lnTo>
                    <a:pt x="4814647" y="493343"/>
                  </a:lnTo>
                  <a:lnTo>
                    <a:pt x="0" y="493343"/>
                  </a:lnTo>
                  <a:close/>
                </a:path>
              </a:pathLst>
            </a:custGeom>
            <a:solidFill>
              <a:srgbClr val="FD41DE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4647" cy="5219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-80962" y="-82648"/>
            <a:ext cx="18288000" cy="1861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99"/>
              </a:lnSpc>
            </a:pPr>
            <a:r>
              <a:rPr lang="en-US" sz="11499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KG Blank Space Solid"/>
              </a:rPr>
              <a:t>Ideas for Use:</a:t>
            </a:r>
          </a:p>
        </p:txBody>
      </p:sp>
      <p:sp>
        <p:nvSpPr>
          <p:cNvPr id="6" name="AutoShape 6"/>
          <p:cNvSpPr/>
          <p:nvPr/>
        </p:nvSpPr>
        <p:spPr>
          <a:xfrm flipV="1">
            <a:off x="7387" y="80962"/>
            <a:ext cx="0" cy="10287000"/>
          </a:xfrm>
          <a:prstGeom prst="line">
            <a:avLst/>
          </a:prstGeom>
          <a:ln w="1619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/>
          </a:p>
        </p:txBody>
      </p:sp>
      <p:sp>
        <p:nvSpPr>
          <p:cNvPr id="7" name="AutoShape 7"/>
          <p:cNvSpPr/>
          <p:nvPr/>
        </p:nvSpPr>
        <p:spPr>
          <a:xfrm>
            <a:off x="-244863" y="0"/>
            <a:ext cx="18532863" cy="0"/>
          </a:xfrm>
          <a:prstGeom prst="line">
            <a:avLst/>
          </a:prstGeom>
          <a:ln w="1619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/>
          </a:p>
        </p:txBody>
      </p:sp>
      <p:sp>
        <p:nvSpPr>
          <p:cNvPr id="8" name="AutoShape 8"/>
          <p:cNvSpPr/>
          <p:nvPr/>
        </p:nvSpPr>
        <p:spPr>
          <a:xfrm flipV="1">
            <a:off x="18288000" y="0"/>
            <a:ext cx="0" cy="10287000"/>
          </a:xfrm>
          <a:prstGeom prst="line">
            <a:avLst/>
          </a:prstGeom>
          <a:ln w="1619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/>
          </a:p>
        </p:txBody>
      </p:sp>
      <p:sp>
        <p:nvSpPr>
          <p:cNvPr id="9" name="AutoShape 9"/>
          <p:cNvSpPr/>
          <p:nvPr/>
        </p:nvSpPr>
        <p:spPr>
          <a:xfrm>
            <a:off x="0" y="10287000"/>
            <a:ext cx="18532863" cy="0"/>
          </a:xfrm>
          <a:prstGeom prst="line">
            <a:avLst/>
          </a:prstGeom>
          <a:ln w="1619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/>
          </a:p>
        </p:txBody>
      </p:sp>
      <p:sp>
        <p:nvSpPr>
          <p:cNvPr id="10" name="TextBox 10"/>
          <p:cNvSpPr txBox="1"/>
          <p:nvPr/>
        </p:nvSpPr>
        <p:spPr>
          <a:xfrm>
            <a:off x="373957" y="9762852"/>
            <a:ext cx="3820722" cy="425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17"/>
              </a:lnSpc>
            </a:pPr>
            <a:r>
              <a:rPr lang="en-US" sz="2369">
                <a:solidFill>
                  <a:srgbClr val="000000"/>
                </a:solidFill>
                <a:latin typeface="KG Neatly Printed"/>
              </a:rPr>
              <a:t>© Chloe Campbell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8350" y="1847790"/>
            <a:ext cx="17560826" cy="7947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64228" lvl="1" indent="-632114">
              <a:lnSpc>
                <a:spcPts val="10598"/>
              </a:lnSpc>
              <a:buFont typeface="Arial"/>
              <a:buChar char="•"/>
            </a:pPr>
            <a:r>
              <a:rPr lang="en-US" sz="5855" dirty="0">
                <a:solidFill>
                  <a:srgbClr val="000000"/>
                </a:solidFill>
                <a:latin typeface="KG Blank Space Solid"/>
              </a:rPr>
              <a:t>Math Centers or Stations </a:t>
            </a:r>
          </a:p>
          <a:p>
            <a:pPr marL="1264228" lvl="1" indent="-632114">
              <a:lnSpc>
                <a:spcPts val="10598"/>
              </a:lnSpc>
              <a:buFont typeface="Arial"/>
              <a:buChar char="•"/>
            </a:pPr>
            <a:r>
              <a:rPr lang="en-US" sz="5855" dirty="0">
                <a:solidFill>
                  <a:srgbClr val="000000"/>
                </a:solidFill>
                <a:latin typeface="KG Blank Space Solid"/>
              </a:rPr>
              <a:t>Whole Group Practice</a:t>
            </a:r>
          </a:p>
          <a:p>
            <a:pPr marL="1264228" lvl="1" indent="-632114">
              <a:lnSpc>
                <a:spcPts val="10598"/>
              </a:lnSpc>
              <a:buFont typeface="Arial"/>
              <a:buChar char="•"/>
            </a:pPr>
            <a:r>
              <a:rPr lang="en-US" sz="5855" dirty="0">
                <a:solidFill>
                  <a:srgbClr val="000000"/>
                </a:solidFill>
                <a:latin typeface="KG Blank Space Solid"/>
              </a:rPr>
              <a:t>Morning Work </a:t>
            </a:r>
          </a:p>
          <a:p>
            <a:pPr marL="1264228" lvl="1" indent="-632114">
              <a:lnSpc>
                <a:spcPts val="10598"/>
              </a:lnSpc>
              <a:buFont typeface="Arial"/>
              <a:buChar char="•"/>
            </a:pPr>
            <a:r>
              <a:rPr lang="en-US" sz="5855" dirty="0">
                <a:solidFill>
                  <a:srgbClr val="000000"/>
                </a:solidFill>
                <a:latin typeface="KG Blank Space Solid"/>
              </a:rPr>
              <a:t>Early Finisher Activities  </a:t>
            </a:r>
          </a:p>
          <a:p>
            <a:pPr marL="1264228" lvl="1" indent="-632114">
              <a:lnSpc>
                <a:spcPts val="10598"/>
              </a:lnSpc>
              <a:buFont typeface="Arial"/>
              <a:buChar char="•"/>
            </a:pPr>
            <a:r>
              <a:rPr lang="en-US" sz="5855" dirty="0">
                <a:solidFill>
                  <a:srgbClr val="000000"/>
                </a:solidFill>
                <a:latin typeface="KG Blank Space Solid"/>
              </a:rPr>
              <a:t>Substitutes </a:t>
            </a:r>
          </a:p>
          <a:p>
            <a:pPr marL="1264228" lvl="1" indent="-632114">
              <a:lnSpc>
                <a:spcPts val="10598"/>
              </a:lnSpc>
              <a:buFont typeface="Arial"/>
              <a:buChar char="•"/>
            </a:pPr>
            <a:r>
              <a:rPr lang="en-US" sz="5855" dirty="0">
                <a:solidFill>
                  <a:srgbClr val="000000"/>
                </a:solidFill>
                <a:latin typeface="KG Blank Space Solid"/>
              </a:rPr>
              <a:t>Send home to engage students’ families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DFE103-4434-7BB1-A32A-A2D8DF7DB6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753" y="2256848"/>
            <a:ext cx="4851039" cy="64680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57150" y="0"/>
            <a:ext cx="18518977" cy="1728439"/>
            <a:chOff x="0" y="0"/>
            <a:chExt cx="1646131" cy="15363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46131" cy="153639"/>
            </a:xfrm>
            <a:custGeom>
              <a:avLst/>
              <a:gdLst/>
              <a:ahLst/>
              <a:cxnLst/>
              <a:rect l="l" t="t" r="r" b="b"/>
              <a:pathLst>
                <a:path w="1646131" h="153639">
                  <a:moveTo>
                    <a:pt x="0" y="0"/>
                  </a:moveTo>
                  <a:lnTo>
                    <a:pt x="1646131" y="0"/>
                  </a:lnTo>
                  <a:lnTo>
                    <a:pt x="1646131" y="153639"/>
                  </a:lnTo>
                  <a:lnTo>
                    <a:pt x="0" y="153639"/>
                  </a:lnTo>
                  <a:close/>
                </a:path>
              </a:pathLst>
            </a:custGeom>
            <a:solidFill>
              <a:srgbClr val="FD41DE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42875"/>
              <a:ext cx="1646131" cy="2965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79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0" y="10287000"/>
            <a:ext cx="18532863" cy="0"/>
          </a:xfrm>
          <a:prstGeom prst="line">
            <a:avLst/>
          </a:prstGeom>
          <a:ln w="1619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/>
          </a:p>
        </p:txBody>
      </p:sp>
      <p:sp>
        <p:nvSpPr>
          <p:cNvPr id="6" name="AutoShape 6"/>
          <p:cNvSpPr/>
          <p:nvPr/>
        </p:nvSpPr>
        <p:spPr>
          <a:xfrm flipV="1">
            <a:off x="23812" y="0"/>
            <a:ext cx="0" cy="10287000"/>
          </a:xfrm>
          <a:prstGeom prst="line">
            <a:avLst/>
          </a:prstGeom>
          <a:ln w="1619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/>
          </a:p>
        </p:txBody>
      </p:sp>
      <p:sp>
        <p:nvSpPr>
          <p:cNvPr id="7" name="AutoShape 7"/>
          <p:cNvSpPr/>
          <p:nvPr/>
        </p:nvSpPr>
        <p:spPr>
          <a:xfrm>
            <a:off x="-244863" y="0"/>
            <a:ext cx="18532863" cy="0"/>
          </a:xfrm>
          <a:prstGeom prst="line">
            <a:avLst/>
          </a:prstGeom>
          <a:ln w="1619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/>
          </a:p>
        </p:txBody>
      </p:sp>
      <p:sp>
        <p:nvSpPr>
          <p:cNvPr id="8" name="AutoShape 8"/>
          <p:cNvSpPr/>
          <p:nvPr/>
        </p:nvSpPr>
        <p:spPr>
          <a:xfrm flipV="1">
            <a:off x="18288000" y="0"/>
            <a:ext cx="0" cy="10287000"/>
          </a:xfrm>
          <a:prstGeom prst="line">
            <a:avLst/>
          </a:prstGeom>
          <a:ln w="1619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/>
          </a:p>
        </p:txBody>
      </p:sp>
      <p:sp>
        <p:nvSpPr>
          <p:cNvPr id="9" name="TextBox 9"/>
          <p:cNvSpPr txBox="1"/>
          <p:nvPr/>
        </p:nvSpPr>
        <p:spPr>
          <a:xfrm>
            <a:off x="373957" y="9762852"/>
            <a:ext cx="3820722" cy="425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17"/>
              </a:lnSpc>
            </a:pPr>
            <a:r>
              <a:rPr lang="en-US" sz="2369">
                <a:solidFill>
                  <a:srgbClr val="000000"/>
                </a:solidFill>
                <a:latin typeface="KG Neatly Printed"/>
              </a:rPr>
              <a:t>© Chloe Campbell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1207" y="-47651"/>
            <a:ext cx="18102262" cy="1733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78"/>
              </a:lnSpc>
              <a:spcBef>
                <a:spcPct val="0"/>
              </a:spcBef>
            </a:pPr>
            <a:r>
              <a:rPr lang="en-US" sz="10699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KG Blank Space Solid"/>
              </a:rPr>
              <a:t>Teacher Tips</a:t>
            </a:r>
          </a:p>
        </p:txBody>
      </p:sp>
      <p:sp>
        <p:nvSpPr>
          <p:cNvPr id="11" name="Freeform 11"/>
          <p:cNvSpPr/>
          <p:nvPr/>
        </p:nvSpPr>
        <p:spPr>
          <a:xfrm rot="-5400000">
            <a:off x="8666686" y="325828"/>
            <a:ext cx="8395836" cy="11194447"/>
          </a:xfrm>
          <a:custGeom>
            <a:avLst/>
            <a:gdLst/>
            <a:ahLst/>
            <a:cxnLst/>
            <a:rect l="l" t="t" r="r" b="b"/>
            <a:pathLst>
              <a:path w="8395836" h="11194447">
                <a:moveTo>
                  <a:pt x="0" y="0"/>
                </a:moveTo>
                <a:lnTo>
                  <a:pt x="8395835" y="0"/>
                </a:lnTo>
                <a:lnTo>
                  <a:pt x="8395835" y="11194448"/>
                </a:lnTo>
                <a:lnTo>
                  <a:pt x="0" y="111944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3" name="TextBox 13"/>
          <p:cNvSpPr txBox="1"/>
          <p:nvPr/>
        </p:nvSpPr>
        <p:spPr>
          <a:xfrm>
            <a:off x="104775" y="1633825"/>
            <a:ext cx="8315516" cy="7947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64228" lvl="1" indent="-632114">
              <a:lnSpc>
                <a:spcPts val="10598"/>
              </a:lnSpc>
              <a:buFont typeface="Arial"/>
              <a:buChar char="•"/>
            </a:pPr>
            <a:r>
              <a:rPr lang="en-US" sz="5855">
                <a:solidFill>
                  <a:srgbClr val="000000"/>
                </a:solidFill>
                <a:latin typeface="KG Blank Space Solid"/>
              </a:rPr>
              <a:t>Print the puzzle pieces. </a:t>
            </a:r>
          </a:p>
          <a:p>
            <a:pPr marL="1264228" lvl="1" indent="-632114">
              <a:lnSpc>
                <a:spcPts val="10598"/>
              </a:lnSpc>
              <a:buFont typeface="Arial"/>
              <a:buChar char="•"/>
            </a:pPr>
            <a:r>
              <a:rPr lang="en-US" sz="5855">
                <a:solidFill>
                  <a:srgbClr val="000000"/>
                </a:solidFill>
                <a:latin typeface="KG Blank Space Solid"/>
              </a:rPr>
              <a:t>Cut out the puzzle pieces.</a:t>
            </a:r>
          </a:p>
          <a:p>
            <a:pPr marL="1264228" lvl="1" indent="-632114">
              <a:lnSpc>
                <a:spcPts val="10598"/>
              </a:lnSpc>
              <a:buFont typeface="Arial"/>
              <a:buChar char="•"/>
            </a:pPr>
            <a:r>
              <a:rPr lang="en-US" sz="5855">
                <a:solidFill>
                  <a:srgbClr val="000000"/>
                </a:solidFill>
                <a:latin typeface="KG Blank Space Solid"/>
              </a:rPr>
              <a:t>Store them in a plastic baggie.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17539" y="7099047"/>
            <a:ext cx="9707841" cy="2850228"/>
            <a:chOff x="0" y="0"/>
            <a:chExt cx="2556798" cy="7506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56798" cy="750677"/>
            </a:xfrm>
            <a:custGeom>
              <a:avLst/>
              <a:gdLst/>
              <a:ahLst/>
              <a:cxnLst/>
              <a:rect l="l" t="t" r="r" b="b"/>
              <a:pathLst>
                <a:path w="2556798" h="750677">
                  <a:moveTo>
                    <a:pt x="0" y="0"/>
                  </a:moveTo>
                  <a:lnTo>
                    <a:pt x="2556798" y="0"/>
                  </a:lnTo>
                  <a:lnTo>
                    <a:pt x="2556798" y="750677"/>
                  </a:lnTo>
                  <a:lnTo>
                    <a:pt x="0" y="75067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1BC6FF"/>
              </a:solidFill>
              <a:prstDash val="solid"/>
              <a:miter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556798" cy="7792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985253" y="6746418"/>
            <a:ext cx="927970" cy="705258"/>
          </a:xfrm>
          <a:custGeom>
            <a:avLst/>
            <a:gdLst/>
            <a:ahLst/>
            <a:cxnLst/>
            <a:rect l="l" t="t" r="r" b="b"/>
            <a:pathLst>
              <a:path w="927970" h="705258">
                <a:moveTo>
                  <a:pt x="0" y="0"/>
                </a:moveTo>
                <a:lnTo>
                  <a:pt x="927971" y="0"/>
                </a:lnTo>
                <a:lnTo>
                  <a:pt x="927971" y="705257"/>
                </a:lnTo>
                <a:lnTo>
                  <a:pt x="0" y="7052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flipH="1" flipV="1">
            <a:off x="17198065" y="9386520"/>
            <a:ext cx="927970" cy="705258"/>
          </a:xfrm>
          <a:custGeom>
            <a:avLst/>
            <a:gdLst/>
            <a:ahLst/>
            <a:cxnLst/>
            <a:rect l="l" t="t" r="r" b="b"/>
            <a:pathLst>
              <a:path w="927970" h="705258">
                <a:moveTo>
                  <a:pt x="927971" y="705257"/>
                </a:moveTo>
                <a:lnTo>
                  <a:pt x="0" y="705257"/>
                </a:lnTo>
                <a:lnTo>
                  <a:pt x="0" y="0"/>
                </a:lnTo>
                <a:lnTo>
                  <a:pt x="927971" y="0"/>
                </a:lnTo>
                <a:lnTo>
                  <a:pt x="927971" y="70525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7" name="Group 7"/>
          <p:cNvGrpSpPr/>
          <p:nvPr/>
        </p:nvGrpSpPr>
        <p:grpSpPr>
          <a:xfrm>
            <a:off x="8405300" y="3417226"/>
            <a:ext cx="9212812" cy="3338920"/>
            <a:chOff x="0" y="0"/>
            <a:chExt cx="2426420" cy="87938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26420" cy="879386"/>
            </a:xfrm>
            <a:custGeom>
              <a:avLst/>
              <a:gdLst/>
              <a:ahLst/>
              <a:cxnLst/>
              <a:rect l="l" t="t" r="r" b="b"/>
              <a:pathLst>
                <a:path w="2426420" h="879386">
                  <a:moveTo>
                    <a:pt x="0" y="0"/>
                  </a:moveTo>
                  <a:lnTo>
                    <a:pt x="2426420" y="0"/>
                  </a:lnTo>
                  <a:lnTo>
                    <a:pt x="2426420" y="879386"/>
                  </a:lnTo>
                  <a:lnTo>
                    <a:pt x="0" y="87938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D41DE"/>
              </a:solidFill>
              <a:prstDash val="solid"/>
              <a:miter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426420" cy="907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8174119" y="2994158"/>
            <a:ext cx="927970" cy="705258"/>
          </a:xfrm>
          <a:custGeom>
            <a:avLst/>
            <a:gdLst/>
            <a:ahLst/>
            <a:cxnLst/>
            <a:rect l="l" t="t" r="r" b="b"/>
            <a:pathLst>
              <a:path w="927970" h="705258">
                <a:moveTo>
                  <a:pt x="0" y="0"/>
                </a:moveTo>
                <a:lnTo>
                  <a:pt x="927970" y="0"/>
                </a:lnTo>
                <a:lnTo>
                  <a:pt x="927970" y="705257"/>
                </a:lnTo>
                <a:lnTo>
                  <a:pt x="0" y="7052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1" name="Freeform 11"/>
          <p:cNvSpPr/>
          <p:nvPr/>
        </p:nvSpPr>
        <p:spPr>
          <a:xfrm flipH="1" flipV="1">
            <a:off x="16885365" y="6403518"/>
            <a:ext cx="927970" cy="705258"/>
          </a:xfrm>
          <a:custGeom>
            <a:avLst/>
            <a:gdLst/>
            <a:ahLst/>
            <a:cxnLst/>
            <a:rect l="l" t="t" r="r" b="b"/>
            <a:pathLst>
              <a:path w="927970" h="705258">
                <a:moveTo>
                  <a:pt x="927971" y="705257"/>
                </a:moveTo>
                <a:lnTo>
                  <a:pt x="0" y="705257"/>
                </a:lnTo>
                <a:lnTo>
                  <a:pt x="0" y="0"/>
                </a:lnTo>
                <a:lnTo>
                  <a:pt x="927971" y="0"/>
                </a:lnTo>
                <a:lnTo>
                  <a:pt x="927971" y="705257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12" name="Group 12"/>
          <p:cNvGrpSpPr/>
          <p:nvPr/>
        </p:nvGrpSpPr>
        <p:grpSpPr>
          <a:xfrm>
            <a:off x="8449239" y="273529"/>
            <a:ext cx="9212812" cy="2649999"/>
            <a:chOff x="0" y="0"/>
            <a:chExt cx="2426420" cy="69794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26420" cy="697942"/>
            </a:xfrm>
            <a:custGeom>
              <a:avLst/>
              <a:gdLst/>
              <a:ahLst/>
              <a:cxnLst/>
              <a:rect l="l" t="t" r="r" b="b"/>
              <a:pathLst>
                <a:path w="2426420" h="697942">
                  <a:moveTo>
                    <a:pt x="0" y="0"/>
                  </a:moveTo>
                  <a:lnTo>
                    <a:pt x="2426420" y="0"/>
                  </a:lnTo>
                  <a:lnTo>
                    <a:pt x="2426420" y="697942"/>
                  </a:lnTo>
                  <a:lnTo>
                    <a:pt x="0" y="6979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1BC6FF"/>
              </a:solidFill>
              <a:prstDash val="solid"/>
              <a:miter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2426420" cy="726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7926449" y="163918"/>
            <a:ext cx="927970" cy="705258"/>
          </a:xfrm>
          <a:custGeom>
            <a:avLst/>
            <a:gdLst/>
            <a:ahLst/>
            <a:cxnLst/>
            <a:rect l="l" t="t" r="r" b="b"/>
            <a:pathLst>
              <a:path w="927970" h="705258">
                <a:moveTo>
                  <a:pt x="0" y="0"/>
                </a:moveTo>
                <a:lnTo>
                  <a:pt x="927971" y="0"/>
                </a:lnTo>
                <a:lnTo>
                  <a:pt x="927971" y="705258"/>
                </a:lnTo>
                <a:lnTo>
                  <a:pt x="0" y="7052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6" name="Freeform 16"/>
          <p:cNvSpPr/>
          <p:nvPr/>
        </p:nvSpPr>
        <p:spPr>
          <a:xfrm flipH="1" flipV="1">
            <a:off x="16882303" y="2426309"/>
            <a:ext cx="927970" cy="705258"/>
          </a:xfrm>
          <a:custGeom>
            <a:avLst/>
            <a:gdLst/>
            <a:ahLst/>
            <a:cxnLst/>
            <a:rect l="l" t="t" r="r" b="b"/>
            <a:pathLst>
              <a:path w="927970" h="705258">
                <a:moveTo>
                  <a:pt x="927971" y="705257"/>
                </a:moveTo>
                <a:lnTo>
                  <a:pt x="0" y="705257"/>
                </a:lnTo>
                <a:lnTo>
                  <a:pt x="0" y="0"/>
                </a:lnTo>
                <a:lnTo>
                  <a:pt x="927971" y="0"/>
                </a:lnTo>
                <a:lnTo>
                  <a:pt x="927971" y="70525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7" name="TextBox 17"/>
          <p:cNvSpPr txBox="1"/>
          <p:nvPr/>
        </p:nvSpPr>
        <p:spPr>
          <a:xfrm>
            <a:off x="1540306" y="47028"/>
            <a:ext cx="6444947" cy="150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020"/>
              </a:lnSpc>
            </a:pPr>
            <a:r>
              <a:rPr lang="en-US" sz="9300" dirty="0">
                <a:ln w="28575">
                  <a:solidFill>
                    <a:schemeClr val="tx1"/>
                  </a:solidFill>
                </a:ln>
                <a:solidFill>
                  <a:srgbClr val="1BC6FF"/>
                </a:solidFill>
                <a:latin typeface="KG Blank Space Solid"/>
              </a:rPr>
              <a:t>HAPPY</a:t>
            </a:r>
          </a:p>
        </p:txBody>
      </p:sp>
      <p:sp>
        <p:nvSpPr>
          <p:cNvPr id="18" name="AutoShape 18"/>
          <p:cNvSpPr/>
          <p:nvPr/>
        </p:nvSpPr>
        <p:spPr>
          <a:xfrm>
            <a:off x="0" y="10287000"/>
            <a:ext cx="18532863" cy="0"/>
          </a:xfrm>
          <a:prstGeom prst="line">
            <a:avLst/>
          </a:prstGeom>
          <a:ln w="1619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/>
          </a:p>
        </p:txBody>
      </p:sp>
      <p:sp>
        <p:nvSpPr>
          <p:cNvPr id="19" name="AutoShape 19"/>
          <p:cNvSpPr/>
          <p:nvPr/>
        </p:nvSpPr>
        <p:spPr>
          <a:xfrm flipV="1">
            <a:off x="23812" y="0"/>
            <a:ext cx="0" cy="10287000"/>
          </a:xfrm>
          <a:prstGeom prst="line">
            <a:avLst/>
          </a:prstGeom>
          <a:ln w="1619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/>
          </a:p>
        </p:txBody>
      </p:sp>
      <p:sp>
        <p:nvSpPr>
          <p:cNvPr id="20" name="AutoShape 20"/>
          <p:cNvSpPr/>
          <p:nvPr/>
        </p:nvSpPr>
        <p:spPr>
          <a:xfrm>
            <a:off x="-244863" y="0"/>
            <a:ext cx="18532863" cy="0"/>
          </a:xfrm>
          <a:prstGeom prst="line">
            <a:avLst/>
          </a:prstGeom>
          <a:ln w="1619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/>
          </a:p>
        </p:txBody>
      </p:sp>
      <p:sp>
        <p:nvSpPr>
          <p:cNvPr id="21" name="AutoShape 21"/>
          <p:cNvSpPr/>
          <p:nvPr/>
        </p:nvSpPr>
        <p:spPr>
          <a:xfrm flipV="1">
            <a:off x="18282680" y="-195223"/>
            <a:ext cx="0" cy="10287000"/>
          </a:xfrm>
          <a:prstGeom prst="line">
            <a:avLst/>
          </a:prstGeom>
          <a:ln w="1619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/>
          </a:p>
        </p:txBody>
      </p:sp>
      <p:sp>
        <p:nvSpPr>
          <p:cNvPr id="22" name="TextBox 22"/>
          <p:cNvSpPr txBox="1"/>
          <p:nvPr/>
        </p:nvSpPr>
        <p:spPr>
          <a:xfrm>
            <a:off x="8673798" y="3707130"/>
            <a:ext cx="8763692" cy="2758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>
                <a:solidFill>
                  <a:srgbClr val="000000"/>
                </a:solidFill>
                <a:latin typeface="Poppins"/>
              </a:rPr>
              <a:t>My students loved trying to find the puzzle piece matches, and </a:t>
            </a:r>
            <a:r>
              <a:rPr lang="en-US" sz="3899">
                <a:solidFill>
                  <a:srgbClr val="1BC6FF"/>
                </a:solidFill>
                <a:latin typeface="Poppins Bold"/>
              </a:rPr>
              <a:t>didn‘t even realize they were doing skill practice</a:t>
            </a:r>
            <a:r>
              <a:rPr lang="en-US" sz="3899">
                <a:solidFill>
                  <a:srgbClr val="000000"/>
                </a:solidFill>
                <a:latin typeface="Poppins"/>
              </a:rPr>
              <a:t> in the process!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330835" y="7327850"/>
            <a:ext cx="9287277" cy="2478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0"/>
              </a:lnSpc>
            </a:pPr>
            <a:r>
              <a:rPr lang="en-US" sz="3295">
                <a:solidFill>
                  <a:srgbClr val="000000"/>
                </a:solidFill>
                <a:latin typeface="Poppins"/>
              </a:rPr>
              <a:t>A fun activity! Students used this as a game during math centers. They also used this as a whole-class matching activity (find your partner). A</a:t>
            </a:r>
            <a:r>
              <a:rPr lang="en-US" sz="3295">
                <a:solidFill>
                  <a:srgbClr val="FF2996"/>
                </a:solidFill>
                <a:latin typeface="Poppins Bold"/>
              </a:rPr>
              <a:t> variety of ways to use </a:t>
            </a:r>
            <a:r>
              <a:rPr lang="en-US" sz="3295">
                <a:solidFill>
                  <a:srgbClr val="000000"/>
                </a:solidFill>
                <a:latin typeface="Poppins"/>
              </a:rPr>
              <a:t>this!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522412" y="290962"/>
            <a:ext cx="9132932" cy="2344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27"/>
              </a:lnSpc>
            </a:pPr>
            <a:r>
              <a:rPr lang="en-US" sz="4376">
                <a:solidFill>
                  <a:srgbClr val="000000"/>
                </a:solidFill>
                <a:latin typeface="Poppins"/>
              </a:rPr>
              <a:t>Great and fun game that students enjoy playing </a:t>
            </a:r>
          </a:p>
          <a:p>
            <a:pPr algn="ctr">
              <a:lnSpc>
                <a:spcPts val="6127"/>
              </a:lnSpc>
            </a:pPr>
            <a:r>
              <a:rPr lang="en-US" sz="4376">
                <a:solidFill>
                  <a:srgbClr val="FF2996"/>
                </a:solidFill>
                <a:latin typeface="Poppins Bold"/>
              </a:rPr>
              <a:t>over and over again</a:t>
            </a:r>
            <a:r>
              <a:rPr lang="en-US" sz="4376">
                <a:solidFill>
                  <a:srgbClr val="000000"/>
                </a:solidFill>
                <a:latin typeface="Poppins"/>
              </a:rPr>
              <a:t>!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91344" y="1335932"/>
            <a:ext cx="8308081" cy="1064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40"/>
              </a:lnSpc>
            </a:pPr>
            <a:r>
              <a:rPr lang="en-US" sz="6600" dirty="0">
                <a:ln w="28575">
                  <a:solidFill>
                    <a:schemeClr val="tx1"/>
                  </a:solidFill>
                </a:ln>
                <a:solidFill>
                  <a:srgbClr val="FD41DE"/>
                </a:solidFill>
                <a:latin typeface="KG Blank Space Solid"/>
              </a:rPr>
              <a:t>TEACHERS SAID...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14331" y="9845647"/>
            <a:ext cx="3820722" cy="425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17"/>
              </a:lnSpc>
            </a:pPr>
            <a:r>
              <a:rPr lang="en-US" sz="2369">
                <a:solidFill>
                  <a:srgbClr val="000000"/>
                </a:solidFill>
                <a:latin typeface="KG Neatly Printed"/>
              </a:rPr>
              <a:t>© Chloe Campbell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EC32297-C763-E377-9ED8-8CE9948E6B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49" y="2695427"/>
            <a:ext cx="5433954" cy="72452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8288000" y="0"/>
            <a:ext cx="0" cy="10287000"/>
          </a:xfrm>
          <a:prstGeom prst="line">
            <a:avLst/>
          </a:prstGeom>
          <a:ln w="1619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/>
          </a:p>
        </p:txBody>
      </p:sp>
      <p:sp>
        <p:nvSpPr>
          <p:cNvPr id="4" name="AutoShape 4"/>
          <p:cNvSpPr/>
          <p:nvPr/>
        </p:nvSpPr>
        <p:spPr>
          <a:xfrm>
            <a:off x="0" y="10287000"/>
            <a:ext cx="18532863" cy="0"/>
          </a:xfrm>
          <a:prstGeom prst="line">
            <a:avLst/>
          </a:prstGeom>
          <a:ln w="1619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/>
          </a:p>
        </p:txBody>
      </p:sp>
      <p:sp>
        <p:nvSpPr>
          <p:cNvPr id="5" name="TextBox 5"/>
          <p:cNvSpPr txBox="1"/>
          <p:nvPr/>
        </p:nvSpPr>
        <p:spPr>
          <a:xfrm>
            <a:off x="-25270" y="546230"/>
            <a:ext cx="9458329" cy="5338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86"/>
              </a:lnSpc>
            </a:pPr>
            <a:r>
              <a:rPr lang="en-US" sz="13100" dirty="0">
                <a:ln w="28575">
                  <a:solidFill>
                    <a:schemeClr val="tx1"/>
                  </a:solidFill>
                </a:ln>
                <a:solidFill>
                  <a:srgbClr val="FD41DE"/>
                </a:solidFill>
                <a:latin typeface="KG Blank Space Solid"/>
              </a:rPr>
              <a:t>Grab the entire bundle! </a:t>
            </a:r>
          </a:p>
        </p:txBody>
      </p:sp>
      <p:sp>
        <p:nvSpPr>
          <p:cNvPr id="6" name="AutoShape 6"/>
          <p:cNvSpPr/>
          <p:nvPr/>
        </p:nvSpPr>
        <p:spPr>
          <a:xfrm>
            <a:off x="-244863" y="0"/>
            <a:ext cx="18532863" cy="0"/>
          </a:xfrm>
          <a:prstGeom prst="line">
            <a:avLst/>
          </a:prstGeom>
          <a:ln w="1619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/>
          </a:p>
        </p:txBody>
      </p:sp>
      <p:sp>
        <p:nvSpPr>
          <p:cNvPr id="7" name="AutoShape 7"/>
          <p:cNvSpPr/>
          <p:nvPr/>
        </p:nvSpPr>
        <p:spPr>
          <a:xfrm flipV="1">
            <a:off x="7387" y="80962"/>
            <a:ext cx="0" cy="10287000"/>
          </a:xfrm>
          <a:prstGeom prst="line">
            <a:avLst/>
          </a:prstGeom>
          <a:ln w="1619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/>
          </a:p>
        </p:txBody>
      </p:sp>
      <p:sp>
        <p:nvSpPr>
          <p:cNvPr id="8" name="Freeform 8">
            <a:hlinkClick r:id="rId2"/>
          </p:cNvPr>
          <p:cNvSpPr/>
          <p:nvPr/>
        </p:nvSpPr>
        <p:spPr>
          <a:xfrm>
            <a:off x="1406084" y="6117490"/>
            <a:ext cx="14727530" cy="3994843"/>
          </a:xfrm>
          <a:custGeom>
            <a:avLst/>
            <a:gdLst/>
            <a:ahLst/>
            <a:cxnLst/>
            <a:rect l="l" t="t" r="r" b="b"/>
            <a:pathLst>
              <a:path w="14727530" h="3994843">
                <a:moveTo>
                  <a:pt x="0" y="0"/>
                </a:moveTo>
                <a:lnTo>
                  <a:pt x="14727530" y="0"/>
                </a:lnTo>
                <a:lnTo>
                  <a:pt x="14727530" y="3994843"/>
                </a:lnTo>
                <a:lnTo>
                  <a:pt x="0" y="39948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9" name="TextBox 9"/>
          <p:cNvSpPr txBox="1"/>
          <p:nvPr/>
        </p:nvSpPr>
        <p:spPr>
          <a:xfrm>
            <a:off x="373957" y="9762852"/>
            <a:ext cx="3820722" cy="425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17"/>
              </a:lnSpc>
            </a:pPr>
            <a:r>
              <a:rPr lang="en-US" sz="2369">
                <a:solidFill>
                  <a:srgbClr val="000000"/>
                </a:solidFill>
                <a:latin typeface="KG Neatly Printed"/>
              </a:rPr>
              <a:t>© Chloe Campbell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6572631"/>
            <a:ext cx="12108927" cy="1814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86"/>
              </a:lnSpc>
            </a:pPr>
            <a:r>
              <a:rPr lang="en-US" sz="13100" dirty="0">
                <a:solidFill>
                  <a:srgbClr val="000000"/>
                </a:solidFill>
                <a:latin typeface="KG Blank Space Solid"/>
              </a:rPr>
              <a:t>Click here!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8DF982-40A0-5936-5FCE-D69807D1E5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64398" y="-170328"/>
            <a:ext cx="5150386" cy="68671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206</Words>
  <Application>Microsoft Office PowerPoint</Application>
  <PresentationFormat>Custom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KG Neatly Printed</vt:lpstr>
      <vt:lpstr>Calibri</vt:lpstr>
      <vt:lpstr>Arial</vt:lpstr>
      <vt:lpstr>KG Blank Space Solid</vt:lpstr>
      <vt:lpstr>Poppins Bold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Puzzle Preview Template</dc:title>
  <dc:creator>Topher</dc:creator>
  <cp:lastModifiedBy>Topher Uy</cp:lastModifiedBy>
  <cp:revision>5</cp:revision>
  <dcterms:created xsi:type="dcterms:W3CDTF">2006-08-16T00:00:00Z</dcterms:created>
  <dcterms:modified xsi:type="dcterms:W3CDTF">2023-12-14T01:20:33Z</dcterms:modified>
  <dc:identifier>DAFyRcqHT3c</dc:identifier>
</cp:coreProperties>
</file>